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Barl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D4e6kCdn35syXEHXWDHUBgh97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64997D-9A52-4C44-80E2-773A17F172A2}">
  <a:tblStyle styleId="{2864997D-9A52-4C44-80E2-773A17F172A2}" styleName="Table_0">
    <a:wholeTbl>
      <a:tcTxStyle b="off" i="off">
        <a:font>
          <a:latin typeface="Barlow"/>
          <a:ea typeface="Barlow"/>
          <a:cs typeface="Barlow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A"/>
          </a:solidFill>
        </a:fill>
      </a:tcStyle>
    </a:wholeTbl>
    <a:band1H>
      <a:tcTxStyle/>
      <a:tcStyle>
        <a:fill>
          <a:solidFill>
            <a:srgbClr val="CACAD2"/>
          </a:solidFill>
        </a:fill>
      </a:tcStyle>
    </a:band1H>
    <a:band2H>
      <a:tcTxStyle/>
    </a:band2H>
    <a:band1V>
      <a:tcTxStyle/>
      <a:tcStyle>
        <a:fill>
          <a:solidFill>
            <a:srgbClr val="CACAD2"/>
          </a:solidFill>
        </a:fill>
      </a:tcStyle>
    </a:band1V>
    <a:band2V>
      <a:tcTxStyle/>
    </a:band2V>
    <a:lastCol>
      <a:tcTxStyle b="on" i="off">
        <a:font>
          <a:latin typeface="Barlow"/>
          <a:ea typeface="Barlow"/>
          <a:cs typeface="Barlow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Barlow"/>
          <a:ea typeface="Barlow"/>
          <a:cs typeface="Barlow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Barlow"/>
          <a:ea typeface="Barlow"/>
          <a:cs typeface="Barlow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Barlow"/>
          <a:ea typeface="Barlow"/>
          <a:cs typeface="Barlow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a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1760c167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21760c167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arlow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Barlow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Barlow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Barlow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Barlow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Barlow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0B0B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0B0B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arlow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arlow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Barlow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Barlow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Barlow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Barlow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Barlow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0B0B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0B0B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arlow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Barlow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Barlow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Barlow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Barlow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Barlow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arlow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arlow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0" name="Google Shape;40;p18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41" name="Google Shape;4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" name="Google Shape;4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" name="Google Shape;43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4" name="Google Shape;44;p1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" name="Google Shape;4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>
                <a:alpha val="49803"/>
              </a:srgbClr>
            </a:solidFill>
            <a:ln>
              <a:noFill/>
            </a:ln>
          </p:spPr>
        </p:sp>
        <p:sp>
          <p:nvSpPr>
            <p:cNvPr id="47" name="Google Shape;47;p1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8" name="Google Shape;48;p1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900">
                <a:alpha val="80000"/>
              </a:srgbClr>
            </a:solidFill>
            <a:ln>
              <a:noFill/>
            </a:ln>
          </p:spPr>
        </p:sp>
        <p:sp>
          <p:nvSpPr>
            <p:cNvPr id="49" name="Google Shape;4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Barlow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arlow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2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3" name="Google Shape;73;p2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0" name="Google Shape;90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900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"/>
              <a:buNone/>
              <a:defRPr b="0" i="0" sz="3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5" name="Google Shape;145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7" name="Google Shape;147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8" name="Google Shape;148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9" name="Google Shape;149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>
                <a:alpha val="49803"/>
              </a:srgbClr>
            </a:solidFill>
            <a:ln>
              <a:noFill/>
            </a:ln>
          </p:spPr>
        </p:sp>
        <p:sp>
          <p:nvSpPr>
            <p:cNvPr id="151" name="Google Shape;151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52" name="Google Shape;152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900">
                <a:alpha val="80000"/>
              </a:srgbClr>
            </a:solidFill>
            <a:ln>
              <a:noFill/>
            </a:ln>
          </p:spPr>
        </p:sp>
        <p:sp>
          <p:nvSpPr>
            <p:cNvPr id="153" name="Google Shape;153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"/>
              <a:buNone/>
              <a:defRPr b="0" i="0" sz="3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6" name="Google Shape;156;p1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7" name="Google Shape;157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8" name="Google Shape;158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12.gif"/><Relationship Id="rId6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uz&#10;&#10;Descripción generada automáticamente" id="170" name="Google Shape;170;p1"/>
          <p:cNvPicPr preferRelativeResize="0"/>
          <p:nvPr/>
        </p:nvPicPr>
        <p:blipFill rotWithShape="1">
          <a:blip r:embed="rId3">
            <a:alphaModFix/>
          </a:blip>
          <a:srcRect b="-1" l="8445" r="5523" t="-1"/>
          <a:stretch/>
        </p:blipFill>
        <p:spPr>
          <a:xfrm>
            <a:off x="795" y="457"/>
            <a:ext cx="12195101" cy="685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2925" y="511098"/>
            <a:ext cx="1586025" cy="14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 txBox="1"/>
          <p:nvPr>
            <p:ph type="title"/>
          </p:nvPr>
        </p:nvSpPr>
        <p:spPr>
          <a:xfrm>
            <a:off x="711201" y="675167"/>
            <a:ext cx="2254777" cy="4153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"/>
              <a:buNone/>
            </a:pPr>
            <a:r>
              <a:rPr lang="es-MX" sz="2000"/>
              <a:t>Matriz competitiva</a:t>
            </a:r>
            <a:endParaRPr/>
          </a:p>
        </p:txBody>
      </p:sp>
      <p:graphicFrame>
        <p:nvGraphicFramePr>
          <p:cNvPr id="301" name="Google Shape;301;p10"/>
          <p:cNvGraphicFramePr/>
          <p:nvPr/>
        </p:nvGraphicFramePr>
        <p:xfrm>
          <a:off x="3566160" y="10464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{2864997D-9A52-4C44-80E2-773A17F172A2}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84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Elementos propuesta de valor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Bolsas de atmosfera controlada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Smart Fresh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Cadena de Frio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9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Aumento vida media para exportación de frutos frescos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Almacenamiento, no exportación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Retarda madurez, pierde frescura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9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Proceso de aplicación fácil y flexible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Aplicación a escala, en aspersor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Requiere equipamiento y infraestructura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9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/>
                        <a:t>Alta eficacia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errar con relleno sólido" id="302" name="Google Shape;3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7277" y="346459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Agro Fresh" id="303" name="Google Shape;303;p1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Logotipo&#10;&#10;Descripción generada automáticamente" id="304" name="Google Shape;3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6411" y="1455697"/>
            <a:ext cx="1410516" cy="350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10"/>
          <p:cNvGrpSpPr/>
          <p:nvPr/>
        </p:nvGrpSpPr>
        <p:grpSpPr>
          <a:xfrm>
            <a:off x="7974480" y="1930385"/>
            <a:ext cx="1114378" cy="1032727"/>
            <a:chOff x="805862" y="2912636"/>
            <a:chExt cx="1114378" cy="1032727"/>
          </a:xfrm>
        </p:grpSpPr>
        <p:pic>
          <p:nvPicPr>
            <p:cNvPr descr="Cerrar con relleno sólido" id="306" name="Google Shape;30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5840" y="296405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rca de verificación con relleno sólido" id="307" name="Google Shape;30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5862" y="2912636"/>
              <a:ext cx="1032727" cy="10327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10"/>
          <p:cNvGrpSpPr/>
          <p:nvPr/>
        </p:nvGrpSpPr>
        <p:grpSpPr>
          <a:xfrm>
            <a:off x="9953204" y="1930385"/>
            <a:ext cx="1114378" cy="1032727"/>
            <a:chOff x="805862" y="2912636"/>
            <a:chExt cx="1114378" cy="1032727"/>
          </a:xfrm>
        </p:grpSpPr>
        <p:pic>
          <p:nvPicPr>
            <p:cNvPr descr="Cerrar con relleno sólido" id="309" name="Google Shape;309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5840" y="296405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rca de verificación con relleno sólido" id="310" name="Google Shape;310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5862" y="2912636"/>
              <a:ext cx="1032727" cy="10327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arca de verificación con relleno sólido" id="311" name="Google Shape;31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95756" y="2075553"/>
            <a:ext cx="1032727" cy="103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312" name="Google Shape;31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3818" y="3620988"/>
            <a:ext cx="1032727" cy="103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313" name="Google Shape;31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3909" y="5087743"/>
            <a:ext cx="1032727" cy="103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314" name="Google Shape;31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15294" y="3620988"/>
            <a:ext cx="1032727" cy="103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315" name="Google Shape;31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56131" y="5152452"/>
            <a:ext cx="1032727" cy="103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316" name="Google Shape;31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62999" y="5197180"/>
            <a:ext cx="1032727" cy="1032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317" name="Google Shape;31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5793" y="3749721"/>
            <a:ext cx="1032727" cy="103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 txBox="1"/>
          <p:nvPr>
            <p:ph type="title"/>
          </p:nvPr>
        </p:nvSpPr>
        <p:spPr>
          <a:xfrm>
            <a:off x="711201" y="675168"/>
            <a:ext cx="2878160" cy="63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"/>
              <a:buNone/>
            </a:pPr>
            <a:r>
              <a:rPr lang="es-MX" sz="2000"/>
              <a:t>Cadena de suministro</a:t>
            </a:r>
            <a:endParaRPr/>
          </a:p>
        </p:txBody>
      </p:sp>
      <p:grpSp>
        <p:nvGrpSpPr>
          <p:cNvPr id="323" name="Google Shape;323;p11"/>
          <p:cNvGrpSpPr/>
          <p:nvPr/>
        </p:nvGrpSpPr>
        <p:grpSpPr>
          <a:xfrm>
            <a:off x="2191898" y="5089385"/>
            <a:ext cx="9901162" cy="860970"/>
            <a:chOff x="2418" y="620598"/>
            <a:chExt cx="9901162" cy="860970"/>
          </a:xfrm>
        </p:grpSpPr>
        <p:sp>
          <p:nvSpPr>
            <p:cNvPr id="324" name="Google Shape;324;p11"/>
            <p:cNvSpPr/>
            <p:nvPr/>
          </p:nvSpPr>
          <p:spPr>
            <a:xfrm>
              <a:off x="2418" y="620598"/>
              <a:ext cx="2152426" cy="860970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432903" y="620598"/>
              <a:ext cx="1291456" cy="860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Barlow"/>
                <a:buNone/>
              </a:pPr>
              <a:r>
                <a:rPr lang="es-MX" sz="17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Agrónomo / Productor</a:t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1939602" y="620598"/>
              <a:ext cx="2152426" cy="860970"/>
            </a:xfrm>
            <a:prstGeom prst="chevron">
              <a:avLst>
                <a:gd fmla="val 50000" name="adj"/>
              </a:avLst>
            </a:prstGeom>
            <a:solidFill>
              <a:srgbClr val="4796D4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2370087" y="620598"/>
              <a:ext cx="1291456" cy="860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Barlow"/>
                <a:buNone/>
              </a:pPr>
              <a:r>
                <a:rPr lang="es-MX" sz="17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Empaque y distribución</a:t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876786" y="620598"/>
              <a:ext cx="2152426" cy="860970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4307271" y="620598"/>
              <a:ext cx="1291456" cy="860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Barlow"/>
                <a:buNone/>
              </a:pPr>
              <a:r>
                <a:rPr lang="es-MX" sz="17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Exportación</a:t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813970" y="620598"/>
              <a:ext cx="2152426" cy="860970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6244455" y="620598"/>
              <a:ext cx="1291456" cy="860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Barlow"/>
                <a:buNone/>
              </a:pPr>
              <a:r>
                <a:rPr lang="es-MX" sz="17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Comercio minorista</a:t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7751154" y="620598"/>
              <a:ext cx="2152426" cy="860970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 txBox="1"/>
            <p:nvPr/>
          </p:nvSpPr>
          <p:spPr>
            <a:xfrm>
              <a:off x="8181639" y="620598"/>
              <a:ext cx="1291456" cy="860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650" lIns="68000" spcFirstLastPara="1" rIns="22650" wrap="square" tIns="2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Barlow"/>
                <a:buNone/>
              </a:pPr>
              <a:r>
                <a:rPr lang="es-MX" sz="17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Consumidor Final</a:t>
              </a:r>
              <a:endParaRPr/>
            </a:p>
          </p:txBody>
        </p:sp>
      </p:grpSp>
      <p:grpSp>
        <p:nvGrpSpPr>
          <p:cNvPr id="334" name="Google Shape;334;p11"/>
          <p:cNvGrpSpPr/>
          <p:nvPr/>
        </p:nvGrpSpPr>
        <p:grpSpPr>
          <a:xfrm>
            <a:off x="861422" y="1864820"/>
            <a:ext cx="9900195" cy="1414313"/>
            <a:chOff x="2902" y="555459"/>
            <a:chExt cx="9900195" cy="1414313"/>
          </a:xfrm>
        </p:grpSpPr>
        <p:sp>
          <p:nvSpPr>
            <p:cNvPr id="335" name="Google Shape;335;p11"/>
            <p:cNvSpPr/>
            <p:nvPr/>
          </p:nvSpPr>
          <p:spPr>
            <a:xfrm>
              <a:off x="2902" y="555459"/>
              <a:ext cx="3535784" cy="1414313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 txBox="1"/>
            <p:nvPr/>
          </p:nvSpPr>
          <p:spPr>
            <a:xfrm>
              <a:off x="710059" y="555459"/>
              <a:ext cx="2121471" cy="1414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650" lIns="104000" spcFirstLastPara="1" rIns="34650" wrap="square" tIns="3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Barlow"/>
                <a:buNone/>
              </a:pPr>
              <a:r>
                <a:rPr lang="es-MX" sz="2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Proveedor de materia bruta plástica</a:t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3185107" y="555459"/>
              <a:ext cx="3535784" cy="1414313"/>
            </a:xfrm>
            <a:prstGeom prst="chevron">
              <a:avLst>
                <a:gd fmla="val 50000" name="adj"/>
              </a:avLst>
            </a:prstGeom>
            <a:solidFill>
              <a:srgbClr val="4796D4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 txBox="1"/>
            <p:nvPr/>
          </p:nvSpPr>
          <p:spPr>
            <a:xfrm>
              <a:off x="3892264" y="555459"/>
              <a:ext cx="2121471" cy="1414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650" lIns="104000" spcFirstLastPara="1" rIns="34650" wrap="square" tIns="3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Barlow"/>
                <a:buNone/>
              </a:pPr>
              <a:r>
                <a:rPr lang="es-MX" sz="2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Manufactura plástica</a:t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6367313" y="555459"/>
              <a:ext cx="3535784" cy="1414313"/>
            </a:xfrm>
            <a:prstGeom prst="chevron">
              <a:avLst>
                <a:gd fmla="val 50000" name="adj"/>
              </a:avLst>
            </a:prstGeom>
            <a:solidFill>
              <a:srgbClr val="4796D4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7074470" y="555459"/>
              <a:ext cx="2121471" cy="1414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650" lIns="104000" spcFirstLastPara="1" rIns="34650" wrap="square" tIns="3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Barlow"/>
                <a:buNone/>
              </a:pPr>
              <a:r>
                <a:rPr lang="es-MX" sz="2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Proveedor </a:t>
              </a:r>
              <a:r>
                <a:rPr i="1" lang="es-MX" sz="2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packaging</a:t>
              </a:r>
              <a:r>
                <a:rPr lang="es-MX" sz="2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 agro</a:t>
              </a:r>
              <a:endParaRPr/>
            </a:p>
          </p:txBody>
        </p:sp>
      </p:grpSp>
      <p:pic>
        <p:nvPicPr>
          <p:cNvPr descr="White Plastic Craft Pony Beads 6x9mm Bulk Pack - Pony Bead Store" id="341" name="Google Shape;3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849" y="3350816"/>
            <a:ext cx="1117971" cy="1117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lsas de Atmosfera – Abecar" id="342" name="Google Shape;3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7689" y="5969917"/>
            <a:ext cx="1538716" cy="93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lsa Vacio 18cm x 20cm | bolsasparavacio" id="343" name="Google Shape;343;p11"/>
          <p:cNvPicPr preferRelativeResize="0"/>
          <p:nvPr/>
        </p:nvPicPr>
        <p:blipFill rotWithShape="1">
          <a:blip r:embed="rId5">
            <a:alphaModFix/>
          </a:blip>
          <a:srcRect b="-2066" l="12933" r="7497" t="0"/>
          <a:stretch/>
        </p:blipFill>
        <p:spPr>
          <a:xfrm>
            <a:off x="7945790" y="3556128"/>
            <a:ext cx="1764551" cy="120859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1"/>
          <p:cNvSpPr/>
          <p:nvPr/>
        </p:nvSpPr>
        <p:spPr>
          <a:xfrm rot="3100243">
            <a:off x="6160431" y="2959791"/>
            <a:ext cx="672662" cy="24562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796D4"/>
          </a:solidFill>
          <a:ln cap="rnd" cmpd="sng" w="19050">
            <a:solidFill>
              <a:srgbClr val="0000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035972" y="1326832"/>
            <a:ext cx="7015196" cy="2102168"/>
          </a:xfrm>
          <a:prstGeom prst="rect">
            <a:avLst/>
          </a:prstGeom>
          <a:noFill/>
          <a:ln cap="flat" cmpd="sng" w="38100">
            <a:solidFill>
              <a:srgbClr val="0000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Potenciales Licenciatarios (Depende de la tecnología y la PI)</a:t>
            </a:r>
            <a:endParaRPr/>
          </a:p>
        </p:txBody>
      </p:sp>
      <p:pic>
        <p:nvPicPr>
          <p:cNvPr descr="Decco - Naturally Postharvest" id="346" name="Google Shape;34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8145" y="3209544"/>
            <a:ext cx="1619842" cy="64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uz&#10;&#10;Descripción generada automáticamente" id="351" name="Google Shape;351;g221760c167a_0_1"/>
          <p:cNvPicPr preferRelativeResize="0"/>
          <p:nvPr/>
        </p:nvPicPr>
        <p:blipFill rotWithShape="1">
          <a:blip r:embed="rId3">
            <a:alphaModFix/>
          </a:blip>
          <a:srcRect b="0" l="8448" r="5523" t="0"/>
          <a:stretch/>
        </p:blipFill>
        <p:spPr>
          <a:xfrm>
            <a:off x="795" y="457"/>
            <a:ext cx="12195102" cy="685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21760c167a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2925" y="511098"/>
            <a:ext cx="1586025" cy="14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77" name="Google Shape;177;p2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178" name="Google Shape;178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0" name="Google Shape;180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81" name="Google Shape;181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82" name="Google Shape;182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>
                <a:alpha val="49803"/>
              </a:srgbClr>
            </a:solidFill>
            <a:ln>
              <a:noFill/>
            </a:ln>
          </p:spPr>
        </p:sp>
        <p:sp>
          <p:nvSpPr>
            <p:cNvPr id="184" name="Google Shape;184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5" name="Google Shape;185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900">
                <a:alpha val="80000"/>
              </a:srgbClr>
            </a:solidFill>
            <a:ln>
              <a:noFill/>
            </a:ln>
          </p:spPr>
        </p:sp>
        <p:sp>
          <p:nvSpPr>
            <p:cNvPr id="186" name="Google Shape;186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2"/>
          <p:cNvSpPr/>
          <p:nvPr/>
        </p:nvSpPr>
        <p:spPr>
          <a:xfrm>
            <a:off x="0" y="0"/>
            <a:ext cx="12192000" cy="6866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8" name="Google Shape;188;p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7738534" y="3818467"/>
            <a:ext cx="4450292" cy="3039533"/>
          </a:xfrm>
          <a:prstGeom prst="triangle">
            <a:avLst>
              <a:gd fmla="val 100000" name="adj"/>
            </a:avLst>
          </a:prstGeom>
          <a:solidFill>
            <a:srgbClr val="00004E">
              <a:alpha val="8784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2"/>
          <p:cNvCxnSpPr/>
          <p:nvPr/>
        </p:nvCxnSpPr>
        <p:spPr>
          <a:xfrm>
            <a:off x="10134600" y="0"/>
            <a:ext cx="1727200" cy="6858000"/>
          </a:xfrm>
          <a:prstGeom prst="straightConnector1">
            <a:avLst/>
          </a:prstGeom>
          <a:noFill/>
          <a:ln cap="sq" cmpd="sng" w="158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191" name="Google Shape;191;p2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2"/>
          <p:cNvSpPr/>
          <p:nvPr/>
        </p:nvSpPr>
        <p:spPr>
          <a:xfrm>
            <a:off x="10425641" y="0"/>
            <a:ext cx="1766359" cy="685800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3" name="Google Shape;193;p2"/>
          <p:cNvSpPr txBox="1"/>
          <p:nvPr/>
        </p:nvSpPr>
        <p:spPr>
          <a:xfrm>
            <a:off x="1341067" y="3176587"/>
            <a:ext cx="7264242" cy="2489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Verdana"/>
              <a:buNone/>
            </a:pPr>
            <a:r>
              <a:rPr b="0" i="0" lang="es-MX" sz="4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Template para postulación</a:t>
            </a:r>
            <a:endParaRPr/>
          </a:p>
        </p:txBody>
      </p:sp>
      <p:sp>
        <p:nvSpPr>
          <p:cNvPr id="194" name="Google Shape;194;p2"/>
          <p:cNvSpPr txBox="1"/>
          <p:nvPr/>
        </p:nvSpPr>
        <p:spPr>
          <a:xfrm>
            <a:off x="1291613" y="5295331"/>
            <a:ext cx="5068243" cy="966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b="0" i="0" lang="es-MX" sz="1600" u="none" cap="none" strike="noStrik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Versión 06/06/2023</a:t>
            </a:r>
            <a:endParaRPr b="0" i="0" sz="1600" u="none" cap="none" strike="noStrik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Logotipo&#10;&#10;Descripción generada automáticamente" id="195" name="Google Shape;1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570" y="501540"/>
            <a:ext cx="6984359" cy="2927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>
            <p:ph type="title"/>
          </p:nvPr>
        </p:nvSpPr>
        <p:spPr>
          <a:xfrm>
            <a:off x="711200" y="675167"/>
            <a:ext cx="4541520" cy="258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1" lang="es-MX" sz="2000" cap="none">
                <a:latin typeface="Verdana"/>
                <a:ea typeface="Verdana"/>
                <a:cs typeface="Verdana"/>
                <a:sym typeface="Verdana"/>
              </a:rPr>
              <a:t>PROPUESTA SOLUCIÓN</a:t>
            </a:r>
            <a:br>
              <a:rPr lang="es-MX" sz="2000" cap="none">
                <a:latin typeface="Verdana"/>
                <a:ea typeface="Verdana"/>
                <a:cs typeface="Verdana"/>
                <a:sym typeface="Verdana"/>
              </a:rPr>
            </a:br>
            <a:br>
              <a:rPr lang="es-MX" sz="2000" cap="none">
                <a:latin typeface="Verdana"/>
                <a:ea typeface="Verdana"/>
                <a:cs typeface="Verdana"/>
                <a:sym typeface="Verdana"/>
              </a:rPr>
            </a:br>
            <a:r>
              <a:rPr i="0" lang="es-MX" sz="2000" cap="none">
                <a:latin typeface="Verdana"/>
                <a:ea typeface="Verdana"/>
                <a:cs typeface="Verdana"/>
                <a:sym typeface="Verdana"/>
              </a:rPr>
              <a:t>En esta sección debes describir brevemente tu solución, y si es posible, incluir algún diagrama, foto o imagen explicativa.</a:t>
            </a:r>
            <a:br>
              <a:rPr i="0" lang="es-MX" sz="2000" cap="none">
                <a:latin typeface="Verdana"/>
                <a:ea typeface="Verdana"/>
                <a:cs typeface="Verdana"/>
                <a:sym typeface="Verdana"/>
              </a:rPr>
            </a:br>
            <a:endParaRPr i="0" sz="2000" cap="none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1" name="Google Shape;201;p3"/>
          <p:cNvGrpSpPr/>
          <p:nvPr/>
        </p:nvGrpSpPr>
        <p:grpSpPr>
          <a:xfrm>
            <a:off x="4981970" y="1228940"/>
            <a:ext cx="6066960" cy="4417037"/>
            <a:chOff x="68" y="388111"/>
            <a:chExt cx="6066960" cy="4417037"/>
          </a:xfrm>
        </p:grpSpPr>
        <p:sp>
          <p:nvSpPr>
            <p:cNvPr id="202" name="Google Shape;202;p3"/>
            <p:cNvSpPr/>
            <p:nvPr/>
          </p:nvSpPr>
          <p:spPr>
            <a:xfrm>
              <a:off x="1890042" y="388111"/>
              <a:ext cx="2287011" cy="1143505"/>
            </a:xfrm>
            <a:prstGeom prst="roundRect">
              <a:avLst>
                <a:gd fmla="val 1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 txBox="1"/>
            <p:nvPr/>
          </p:nvSpPr>
          <p:spPr>
            <a:xfrm>
              <a:off x="1923534" y="421603"/>
              <a:ext cx="2220027" cy="1076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Barlow"/>
                <a:buNone/>
              </a:pPr>
              <a:r>
                <a:rPr b="0" i="0" lang="es-MX" sz="39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ABC </a:t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rot="3600000">
              <a:off x="3381360" y="2396516"/>
              <a:ext cx="1194350" cy="4002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A8A8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 rot="3600000">
              <a:off x="3501428" y="2476561"/>
              <a:ext cx="954214" cy="24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Barlow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780017" y="3661643"/>
              <a:ext cx="2287011" cy="1143505"/>
            </a:xfrm>
            <a:prstGeom prst="roundRect">
              <a:avLst>
                <a:gd fmla="val 1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 txBox="1"/>
            <p:nvPr/>
          </p:nvSpPr>
          <p:spPr>
            <a:xfrm>
              <a:off x="3813509" y="3695135"/>
              <a:ext cx="2220027" cy="1076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Barlow"/>
                <a:buNone/>
              </a:pPr>
              <a:r>
                <a:rPr b="0" i="0" lang="es-MX" sz="39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XYZ</a:t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 rot="10800000">
              <a:off x="2436373" y="4033282"/>
              <a:ext cx="1194350" cy="4002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A8A8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2556441" y="4113327"/>
              <a:ext cx="954214" cy="24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Barlow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8" y="3661643"/>
              <a:ext cx="2287011" cy="1143505"/>
            </a:xfrm>
            <a:prstGeom prst="roundRect">
              <a:avLst>
                <a:gd fmla="val 1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33560" y="3695135"/>
              <a:ext cx="2220027" cy="1076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Barlow"/>
                <a:buNone/>
              </a:pPr>
              <a:r>
                <a:rPr b="0" i="0" lang="es-MX" sz="39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QWERTY</a:t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 rot="-3600000">
              <a:off x="1491386" y="2396516"/>
              <a:ext cx="1194350" cy="4002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A8A8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 txBox="1"/>
            <p:nvPr/>
          </p:nvSpPr>
          <p:spPr>
            <a:xfrm rot="-3600000">
              <a:off x="1611454" y="2476561"/>
              <a:ext cx="954214" cy="24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Barlow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pic>
        <p:nvPicPr>
          <p:cNvPr descr="Imagen que contiene caja, contenedor&#10;&#10;Descripción generada automáticamente" id="214" name="Google Shape;2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02" y="3710628"/>
            <a:ext cx="3424700" cy="247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/>
          <p:nvPr>
            <p:ph type="title"/>
          </p:nvPr>
        </p:nvSpPr>
        <p:spPr>
          <a:xfrm>
            <a:off x="711201" y="675167"/>
            <a:ext cx="3159759" cy="5461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rPr b="1" lang="es-MX" sz="2000">
                <a:latin typeface="Verdana"/>
                <a:ea typeface="Verdana"/>
                <a:cs typeface="Verdana"/>
                <a:sym typeface="Verdana"/>
              </a:rPr>
              <a:t>Modelo de negocios simplificado</a:t>
            </a:r>
            <a:br>
              <a:rPr b="1" lang="es-MX" sz="2000">
                <a:latin typeface="Verdana"/>
                <a:ea typeface="Verdana"/>
                <a:cs typeface="Verdana"/>
                <a:sym typeface="Verdana"/>
              </a:rPr>
            </a:br>
            <a:br>
              <a:rPr b="1" lang="es-MX" sz="2000">
                <a:latin typeface="Verdana"/>
                <a:ea typeface="Verdana"/>
                <a:cs typeface="Verdana"/>
                <a:sym typeface="Verdana"/>
              </a:rPr>
            </a:br>
            <a:r>
              <a:rPr i="0" lang="es-MX" sz="2000" cap="none">
                <a:latin typeface="Verdana"/>
                <a:ea typeface="Verdana"/>
                <a:cs typeface="Verdana"/>
                <a:sym typeface="Verdana"/>
              </a:rPr>
              <a:t>En esta sección debes describir los beneficios de tu solución teniendo en mente el segmento de clientes/usuario que se beneficiará de tu tecnología.</a:t>
            </a:r>
            <a:br>
              <a:rPr i="0" lang="es-MX" sz="2000" cap="none">
                <a:latin typeface="Verdana"/>
                <a:ea typeface="Verdana"/>
                <a:cs typeface="Verdana"/>
                <a:sym typeface="Verdana"/>
              </a:rPr>
            </a:br>
            <a:br>
              <a:rPr i="0" lang="es-MX" sz="2000" cap="none">
                <a:latin typeface="Verdana"/>
                <a:ea typeface="Verdana"/>
                <a:cs typeface="Verdana"/>
                <a:sym typeface="Verdana"/>
              </a:rPr>
            </a:br>
            <a:br>
              <a:rPr i="0" lang="es-MX" sz="2000" cap="none">
                <a:latin typeface="Verdana"/>
                <a:ea typeface="Verdana"/>
                <a:cs typeface="Verdana"/>
                <a:sym typeface="Verdana"/>
              </a:rPr>
            </a:br>
            <a:r>
              <a:rPr lang="es-MX" sz="2000">
                <a:latin typeface="Verdana"/>
                <a:ea typeface="Verdana"/>
                <a:cs typeface="Verdana"/>
                <a:sym typeface="Verdana"/>
              </a:rPr>
              <a:t>NOTA: No es necesario ocupar la misma gráfica, lo importante es el contenido y mantener ambas secciones (PV y Segmento Cliente).</a:t>
            </a:r>
            <a:endParaRPr i="0" sz="20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20" name="Google Shape;220;p4"/>
          <p:cNvGraphicFramePr/>
          <p:nvPr/>
        </p:nvGraphicFramePr>
        <p:xfrm>
          <a:off x="4450080" y="6751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{2864997D-9A52-4C44-80E2-773A17F172A2}</a:tableStyleId>
              </a:tblPr>
              <a:tblGrid>
                <a:gridCol w="3662675"/>
                <a:gridCol w="3662675"/>
              </a:tblGrid>
              <a:tr h="858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Propuesta de Valor (PV)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Segmento de Clientes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02575"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Beneficio principal</a:t>
                      </a:r>
                      <a:endParaRPr/>
                    </a:p>
                    <a:p>
                      <a:pPr indent="0" lvl="1" marL="4572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Describir que obtendrían los clientes (usuarios) al emplear su tecnología que sea ventajoso y diferenciador respecto a otras soluciones. 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Beneficio adicional #1</a:t>
                      </a:r>
                      <a:endParaRPr/>
                    </a:p>
                    <a:p>
                      <a:pPr indent="0" lvl="1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Describir otros beneficios relevantes, pero de menor impacto o importancia.</a:t>
                      </a:r>
                      <a:endParaRPr/>
                    </a:p>
                    <a:p>
                      <a:pPr indent="-1968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Beneficio adicional #2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es-MX" sz="1400" u="none" cap="none" strike="noStrike">
                          <a:highlight>
                            <a:srgbClr val="FFFF00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IMPORTANTE</a:t>
                      </a: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No necesitan explicar por qué son importantes estos beneficios en este recuadro, eso </a:t>
                      </a:r>
                      <a:r>
                        <a:rPr b="1"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tienen que explicarlo en el formulario</a:t>
                      </a: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Indicar y describir un grupo </a:t>
                      </a:r>
                      <a:r>
                        <a:rPr b="1"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específico</a:t>
                      </a: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como </a:t>
                      </a:r>
                      <a:r>
                        <a:rPr b="0"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segmento de clientes. </a:t>
                      </a:r>
                      <a:endParaRPr/>
                    </a:p>
                    <a:p>
                      <a:pPr indent="-285750" lvl="1" marL="7429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Este debe considerar a la propuesta de valor descrita como una que resuelva un problema, dolor u oportunidad importante.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segmento debe ser el usuario/beneficiario principal de la tecnología, no necesariamente el licenciatario que opte por incorporar la tecnología. Esto debido a que el licenciatario puede comercializarla al usuario final y no es quien se beneficia de la PV (Ver ejemplo en el anexo).</a:t>
                      </a:r>
                      <a:endParaRPr/>
                    </a:p>
                    <a:p>
                      <a:pPr indent="-285750" lvl="1" marL="7429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MX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Importante: El licenciatario y el usuario pueden ser el mismo, sobre todo cuando son procesos mejorados.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/>
          <p:nvPr>
            <p:ph type="title"/>
          </p:nvPr>
        </p:nvSpPr>
        <p:spPr>
          <a:xfrm>
            <a:off x="711201" y="675167"/>
            <a:ext cx="2384768" cy="5814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rPr b="1" lang="es-MX" sz="2000">
                <a:latin typeface="Verdana"/>
                <a:ea typeface="Verdana"/>
                <a:cs typeface="Verdana"/>
                <a:sym typeface="Verdana"/>
              </a:rPr>
              <a:t>Matriz competitiva</a:t>
            </a:r>
            <a:br>
              <a:rPr b="1" lang="es-MX" sz="2000">
                <a:latin typeface="Verdana"/>
                <a:ea typeface="Verdana"/>
                <a:cs typeface="Verdana"/>
                <a:sym typeface="Verdana"/>
              </a:rPr>
            </a:br>
            <a:br>
              <a:rPr b="1" lang="es-MX" sz="2000">
                <a:latin typeface="Verdana"/>
                <a:ea typeface="Verdana"/>
                <a:cs typeface="Verdana"/>
                <a:sym typeface="Verdana"/>
              </a:rPr>
            </a:br>
            <a:r>
              <a:rPr lang="es-MX" sz="1800">
                <a:latin typeface="Verdana"/>
                <a:ea typeface="Verdana"/>
                <a:cs typeface="Verdana"/>
                <a:sym typeface="Verdana"/>
              </a:rPr>
              <a:t>En la matriz competitiva debes especificar al menos 2 competidores directos o indirectos que pueden ser sustitutos o complementos. Para cada uno debes indicar si cumplen o no con los beneficios que tu solución si ofrece</a:t>
            </a:r>
            <a:r>
              <a:rPr lang="es-MX" sz="2000">
                <a:latin typeface="Verdana"/>
                <a:ea typeface="Verdana"/>
                <a:cs typeface="Verdana"/>
                <a:sym typeface="Verdana"/>
              </a:rPr>
              <a:t>.</a:t>
            </a:r>
            <a:br>
              <a:rPr lang="es-MX" sz="2000">
                <a:latin typeface="Verdana"/>
                <a:ea typeface="Verdana"/>
                <a:cs typeface="Verdana"/>
                <a:sym typeface="Verdana"/>
              </a:rPr>
            </a:br>
            <a:br>
              <a:rPr lang="es-MX" sz="2000">
                <a:latin typeface="Verdana"/>
                <a:ea typeface="Verdana"/>
                <a:cs typeface="Verdana"/>
                <a:sym typeface="Verdana"/>
              </a:rPr>
            </a:br>
            <a:r>
              <a:rPr lang="es-MX" sz="2000">
                <a:latin typeface="Verdana"/>
                <a:ea typeface="Verdana"/>
                <a:cs typeface="Verdana"/>
                <a:sym typeface="Verdana"/>
              </a:rPr>
              <a:t>NOTA: No es necesario ocupar la misma gráfica, lo importante es el contenido.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26" name="Google Shape;226;p5"/>
          <p:cNvGraphicFramePr/>
          <p:nvPr/>
        </p:nvGraphicFramePr>
        <p:xfrm>
          <a:off x="3566160" y="10464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{2864997D-9A52-4C44-80E2-773A17F172A2}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84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Elementos propuesta de valor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 solución / tecnología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Competidor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Competidor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9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Beneficio principal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149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Beneficio adicional #1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1497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Beneficio adicional #2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errar con relleno sólido"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7556" y="2159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rar con relleno sólido" id="228" name="Google Shape;2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8103" y="36557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rar con relleno sólido" id="229" name="Google Shape;2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8103" y="51524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230" name="Google Shape;2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112" y="22948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231" name="Google Shape;2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4836" y="36557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232" name="Google Shape;2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4836" y="51524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 de verificación con relleno sólido" id="233" name="Google Shape;2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6469" y="51524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rar con relleno sólido" id="234" name="Google Shape;2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4334" y="2294877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5"/>
          <p:cNvGrpSpPr/>
          <p:nvPr/>
        </p:nvGrpSpPr>
        <p:grpSpPr>
          <a:xfrm>
            <a:off x="8056480" y="3596562"/>
            <a:ext cx="1114378" cy="1032727"/>
            <a:chOff x="805862" y="2912636"/>
            <a:chExt cx="1114378" cy="1032727"/>
          </a:xfrm>
        </p:grpSpPr>
        <p:pic>
          <p:nvPicPr>
            <p:cNvPr descr="Cerrar con relleno sólido" id="236" name="Google Shape;23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5840" y="296405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rca de verificación con relleno sólido" id="237" name="Google Shape;23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5862" y="2912636"/>
              <a:ext cx="1032727" cy="10327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>
            <p:ph type="title"/>
          </p:nvPr>
        </p:nvSpPr>
        <p:spPr>
          <a:xfrm>
            <a:off x="711202" y="675167"/>
            <a:ext cx="8770150" cy="1517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rPr b="1" lang="es-MX" sz="2000">
                <a:latin typeface="Verdana"/>
                <a:ea typeface="Verdana"/>
                <a:cs typeface="Verdana"/>
                <a:sym typeface="Verdana"/>
              </a:rPr>
              <a:t>Cadena de Suministro</a:t>
            </a:r>
            <a:br>
              <a:rPr b="1" lang="es-MX" sz="2000">
                <a:latin typeface="Verdana"/>
                <a:ea typeface="Verdana"/>
                <a:cs typeface="Verdana"/>
                <a:sym typeface="Verdana"/>
              </a:rPr>
            </a:br>
            <a:r>
              <a:rPr lang="es-MX" sz="2000">
                <a:latin typeface="Verdana"/>
                <a:ea typeface="Verdana"/>
                <a:cs typeface="Verdana"/>
                <a:sym typeface="Verdana"/>
              </a:rPr>
              <a:t>La cadena de suministro corresponde a los grupos o individuos que se encuentran como eslabones entre la materia prima y el producto/servicio final suministrado al usuario/consumidor final. Debes destacar en una caja quién sería tu licenciatario.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3" name="Google Shape;243;p6"/>
          <p:cNvGrpSpPr/>
          <p:nvPr/>
        </p:nvGrpSpPr>
        <p:grpSpPr>
          <a:xfrm>
            <a:off x="1147595" y="2978968"/>
            <a:ext cx="9896809" cy="1069925"/>
            <a:chOff x="4595" y="1477193"/>
            <a:chExt cx="9896809" cy="1069925"/>
          </a:xfrm>
        </p:grpSpPr>
        <p:sp>
          <p:nvSpPr>
            <p:cNvPr id="244" name="Google Shape;244;p6"/>
            <p:cNvSpPr/>
            <p:nvPr/>
          </p:nvSpPr>
          <p:spPr>
            <a:xfrm>
              <a:off x="4595" y="1477193"/>
              <a:ext cx="2674813" cy="1069925"/>
            </a:xfrm>
            <a:prstGeom prst="chevron">
              <a:avLst>
                <a:gd fmla="val 50000" name="adj"/>
              </a:avLst>
            </a:prstGeom>
            <a:solidFill>
              <a:srgbClr val="0B0BFF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539558" y="1477193"/>
              <a:ext cx="1604888" cy="10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Verdana"/>
                <a:buNone/>
              </a:pPr>
              <a:r>
                <a:rPr b="0" i="0" lang="es-MX" sz="19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Productor</a:t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11927" y="1477193"/>
              <a:ext cx="2674813" cy="1069925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2946890" y="1477193"/>
              <a:ext cx="1604888" cy="10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Verdana"/>
                <a:buNone/>
              </a:pPr>
              <a:r>
                <a:rPr b="0" i="0" lang="es-MX" sz="19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Manufactura</a:t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819259" y="1477193"/>
              <a:ext cx="2674813" cy="1069925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 txBox="1"/>
            <p:nvPr/>
          </p:nvSpPr>
          <p:spPr>
            <a:xfrm>
              <a:off x="5354222" y="1477193"/>
              <a:ext cx="1604888" cy="10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Verdana"/>
                <a:buNone/>
              </a:pPr>
              <a:r>
                <a:rPr b="0" i="0" lang="es-MX" sz="19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Distribución</a:t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226591" y="1477193"/>
              <a:ext cx="2674813" cy="1069925"/>
            </a:xfrm>
            <a:prstGeom prst="chevron">
              <a:avLst>
                <a:gd fmla="val 50000" name="adj"/>
              </a:avLst>
            </a:prstGeom>
            <a:solidFill>
              <a:srgbClr val="000068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7761554" y="1477193"/>
              <a:ext cx="1604888" cy="10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Verdana"/>
                <a:buNone/>
              </a:pPr>
              <a:r>
                <a:rPr b="0" i="0" lang="es-MX" sz="19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Consumidor final</a:t>
              </a:r>
              <a:endParaRPr/>
            </a:p>
          </p:txBody>
        </p:sp>
      </p:grpSp>
      <p:sp>
        <p:nvSpPr>
          <p:cNvPr id="252" name="Google Shape;252;p6"/>
          <p:cNvSpPr/>
          <p:nvPr/>
        </p:nvSpPr>
        <p:spPr>
          <a:xfrm>
            <a:off x="906692" y="2462847"/>
            <a:ext cx="2994748" cy="1946593"/>
          </a:xfrm>
          <a:prstGeom prst="rect">
            <a:avLst/>
          </a:prstGeom>
          <a:noFill/>
          <a:ln cap="flat" cmpd="sng" w="38100">
            <a:solidFill>
              <a:srgbClr val="0B0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Potencial Licenciatario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58" name="Google Shape;258;p7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9" name="Google Shape;259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1" name="Google Shape;261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62" name="Google Shape;262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63" name="Google Shape;263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>
                <a:alpha val="49803"/>
              </a:srgbClr>
            </a:solidFill>
            <a:ln>
              <a:noFill/>
            </a:ln>
          </p:spPr>
        </p:sp>
        <p:sp>
          <p:nvSpPr>
            <p:cNvPr id="265" name="Google Shape;265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66" name="Google Shape;266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900">
                <a:alpha val="80000"/>
              </a:srgbClr>
            </a:solidFill>
            <a:ln>
              <a:noFill/>
            </a:ln>
          </p:spPr>
        </p:sp>
        <p:sp>
          <p:nvSpPr>
            <p:cNvPr id="267" name="Google Shape;267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00004E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69" name="Google Shape;269;p7"/>
          <p:cNvCxnSpPr/>
          <p:nvPr/>
        </p:nvCxnSpPr>
        <p:spPr>
          <a:xfrm>
            <a:off x="1448300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00004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7"/>
          <p:cNvCxnSpPr/>
          <p:nvPr/>
        </p:nvCxnSpPr>
        <p:spPr>
          <a:xfrm flipH="1">
            <a:off x="67175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1" name="Google Shape;271;p7"/>
          <p:cNvSpPr/>
          <p:nvPr/>
        </p:nvSpPr>
        <p:spPr>
          <a:xfrm>
            <a:off x="1258764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272" name="Google Shape;272;p7"/>
          <p:cNvSpPr/>
          <p:nvPr/>
        </p:nvSpPr>
        <p:spPr>
          <a:xfrm>
            <a:off x="1680730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73" name="Google Shape;273;p7"/>
          <p:cNvSpPr/>
          <p:nvPr/>
        </p:nvSpPr>
        <p:spPr>
          <a:xfrm>
            <a:off x="1009621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1411788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BF9900">
              <a:alpha val="69803"/>
            </a:srgbClr>
          </a:solidFill>
          <a:ln>
            <a:noFill/>
          </a:ln>
        </p:spPr>
      </p:sp>
      <p:sp>
        <p:nvSpPr>
          <p:cNvPr id="275" name="Google Shape;275;p7"/>
          <p:cNvSpPr/>
          <p:nvPr/>
        </p:nvSpPr>
        <p:spPr>
          <a:xfrm>
            <a:off x="2448954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3016287" y="-8467"/>
            <a:ext cx="9175713" cy="6866467"/>
          </a:xfrm>
          <a:custGeom>
            <a:rect b="b" l="l" r="r" t="t"/>
            <a:pathLst>
              <a:path extrusionOk="0" h="6866467" w="9175713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0000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7" name="Google Shape;277;p7"/>
          <p:cNvSpPr txBox="1"/>
          <p:nvPr>
            <p:ph type="title"/>
          </p:nvPr>
        </p:nvSpPr>
        <p:spPr>
          <a:xfrm>
            <a:off x="4419136" y="1020871"/>
            <a:ext cx="6960759" cy="2849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Barlow"/>
              <a:buNone/>
            </a:pPr>
            <a:r>
              <a:rPr lang="es-MX" sz="6000">
                <a:solidFill>
                  <a:srgbClr val="FFFFFF"/>
                </a:solidFill>
              </a:rPr>
              <a:t>ANEXO </a:t>
            </a:r>
            <a:endParaRPr/>
          </a:p>
        </p:txBody>
      </p:sp>
      <p:sp>
        <p:nvSpPr>
          <p:cNvPr id="278" name="Google Shape;278;p7"/>
          <p:cNvSpPr txBox="1"/>
          <p:nvPr>
            <p:ph idx="1" type="body"/>
          </p:nvPr>
        </p:nvSpPr>
        <p:spPr>
          <a:xfrm>
            <a:off x="4456386" y="3962088"/>
            <a:ext cx="6203795" cy="1186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MX" sz="1800">
                <a:solidFill>
                  <a:srgbClr val="FFFFFF"/>
                </a:solidFill>
              </a:rPr>
              <a:t>Ejemplo COMPLETADO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9" name="Google Shape;279;p7"/>
          <p:cNvSpPr/>
          <p:nvPr/>
        </p:nvSpPr>
        <p:spPr>
          <a:xfrm rot="5400000">
            <a:off x="4062562" y="3271487"/>
            <a:ext cx="220660" cy="186439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/>
          <p:nvPr/>
        </p:nvSpPr>
        <p:spPr>
          <a:xfrm>
            <a:off x="332471" y="6186100"/>
            <a:ext cx="6409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Fuente: https://www.fruverpack.com/project/bolsas-atmosfera-modificada-map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1143000" y="539370"/>
            <a:ext cx="6602104" cy="1683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i="1" lang="es-MX" sz="2800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PROPUESTA SOLUCIÓN:</a:t>
            </a:r>
            <a:br>
              <a:rPr i="1" lang="es-MX" sz="2800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s-MX" sz="2800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BOLSAS DE ATMOSFERA CONTROLADA</a:t>
            </a:r>
            <a:endParaRPr b="1" i="0" sz="2800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1143000" y="2366398"/>
            <a:ext cx="5788629" cy="36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</a:pPr>
            <a:r>
              <a:rPr lang="es-MX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“Se fundamenta en la alteración de la composición de gases en el interior del envase que contiene el producto. El incremento de los niveles de dióxido de carbono (CO2), unido a la disminución del oxígeno (O2), produce una disminución de la tasa respiratoria de la fruta y verdura almacenada y, por tanto, una extensión de la vida fisiológica.”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olsas de Atmosfera – Abecar" id="287" name="Google Shape;287;p8"/>
          <p:cNvPicPr preferRelativeResize="0"/>
          <p:nvPr/>
        </p:nvPicPr>
        <p:blipFill rotWithShape="1">
          <a:blip r:embed="rId3">
            <a:alphaModFix/>
          </a:blip>
          <a:srcRect b="2" l="16860" r="8266" t="0"/>
          <a:stretch/>
        </p:blipFill>
        <p:spPr>
          <a:xfrm>
            <a:off x="7958352" y="0"/>
            <a:ext cx="4233648" cy="3434971"/>
          </a:xfrm>
          <a:custGeom>
            <a:rect b="b" l="l" r="r" t="t"/>
            <a:pathLst>
              <a:path extrusionOk="0" h="3434971" w="4233648">
                <a:moveTo>
                  <a:pt x="1032308" y="0"/>
                </a:moveTo>
                <a:lnTo>
                  <a:pt x="4233648" y="0"/>
                </a:lnTo>
                <a:lnTo>
                  <a:pt x="4233648" y="3434971"/>
                </a:lnTo>
                <a:lnTo>
                  <a:pt x="0" y="34349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Bolsa Vacio 18cm x 20cm | bolsasparavacio" id="288" name="Google Shape;288;p8"/>
          <p:cNvPicPr preferRelativeResize="0"/>
          <p:nvPr/>
        </p:nvPicPr>
        <p:blipFill rotWithShape="1">
          <a:blip r:embed="rId4">
            <a:alphaModFix/>
          </a:blip>
          <a:srcRect b="2" l="15228" r="5138" t="0"/>
          <a:stretch/>
        </p:blipFill>
        <p:spPr>
          <a:xfrm>
            <a:off x="6931629" y="3428346"/>
            <a:ext cx="5260371" cy="3527063"/>
          </a:xfrm>
          <a:custGeom>
            <a:rect b="b" l="l" r="r" t="t"/>
            <a:pathLst>
              <a:path extrusionOk="0" h="3434971" w="5260371">
                <a:moveTo>
                  <a:pt x="1028714" y="0"/>
                </a:moveTo>
                <a:lnTo>
                  <a:pt x="5260371" y="0"/>
                </a:lnTo>
                <a:lnTo>
                  <a:pt x="5260371" y="3434971"/>
                </a:lnTo>
                <a:lnTo>
                  <a:pt x="0" y="342301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/>
          <p:nvPr>
            <p:ph type="title"/>
          </p:nvPr>
        </p:nvSpPr>
        <p:spPr>
          <a:xfrm>
            <a:off x="711201" y="675167"/>
            <a:ext cx="2254777" cy="4153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"/>
              <a:buNone/>
            </a:pPr>
            <a:r>
              <a:rPr lang="es-MX" sz="2000"/>
              <a:t>Modelo de negocios simplificado</a:t>
            </a:r>
            <a:endParaRPr/>
          </a:p>
        </p:txBody>
      </p:sp>
      <p:graphicFrame>
        <p:nvGraphicFramePr>
          <p:cNvPr id="294" name="Google Shape;294;p9"/>
          <p:cNvGraphicFramePr/>
          <p:nvPr/>
        </p:nvGraphicFramePr>
        <p:xfrm>
          <a:off x="4450080" y="6751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{2864997D-9A52-4C44-80E2-773A17F172A2}</a:tableStyleId>
              </a:tblPr>
              <a:tblGrid>
                <a:gridCol w="3662675"/>
                <a:gridCol w="3662675"/>
              </a:tblGrid>
              <a:tr h="85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Propuesta de Valor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Segmento de Clientes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0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Beneficio principal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Aumentar el tiempo de vida media en 15 días sin afectar la frescura de productos alimenticios para exportación.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Beneficio adicional #1</a:t>
                      </a:r>
                      <a:endParaRPr/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lang="es-MX" sz="1800" u="none" cap="none" strike="noStrike"/>
                        <a:t>Proceso de aplicación fácil, flexible según tamaños y útil para distintos múltiples frutos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Beneficio adicional #2</a:t>
                      </a:r>
                      <a:endParaRPr/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lang="es-MX" sz="1800" u="none" cap="none" strike="noStrike"/>
                        <a:t>Alta eficacia de resultados (99% de los frutos se conservan)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Empresa proveedora de soluciones para empaque y distribución de frutas para exportación.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5" name="Google Shape;295;p9"/>
          <p:cNvSpPr txBox="1"/>
          <p:nvPr/>
        </p:nvSpPr>
        <p:spPr>
          <a:xfrm>
            <a:off x="625166" y="6316818"/>
            <a:ext cx="7983576" cy="541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**Esta es una propuesta de valor ficticia, los valores entregados son a modo de ejemplo y no necesariamente se ajustan a la realidad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Personalizado 9">
      <a:dk1>
        <a:srgbClr val="000000"/>
      </a:dk1>
      <a:lt1>
        <a:srgbClr val="FFFFFF"/>
      </a:lt1>
      <a:dk2>
        <a:srgbClr val="010168"/>
      </a:dk2>
      <a:lt2>
        <a:srgbClr val="EBEBEB"/>
      </a:lt2>
      <a:accent1>
        <a:srgbClr val="010168"/>
      </a:accent1>
      <a:accent2>
        <a:srgbClr val="FFCD00"/>
      </a:accent2>
      <a:accent3>
        <a:srgbClr val="09C9D4"/>
      </a:accent3>
      <a:accent4>
        <a:srgbClr val="19496D"/>
      </a:accent4>
      <a:accent5>
        <a:srgbClr val="358DCF"/>
      </a:accent5>
      <a:accent6>
        <a:srgbClr val="BF9900"/>
      </a:accent6>
      <a:hlink>
        <a:srgbClr val="09C9D4"/>
      </a:hlink>
      <a:folHlink>
        <a:srgbClr val="8B8B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a">
  <a:themeElements>
    <a:clrScheme name="Personalizado 9">
      <a:dk1>
        <a:srgbClr val="000000"/>
      </a:dk1>
      <a:lt1>
        <a:srgbClr val="FFFFFF"/>
      </a:lt1>
      <a:dk2>
        <a:srgbClr val="010168"/>
      </a:dk2>
      <a:lt2>
        <a:srgbClr val="EBEBEB"/>
      </a:lt2>
      <a:accent1>
        <a:srgbClr val="010168"/>
      </a:accent1>
      <a:accent2>
        <a:srgbClr val="FFCD00"/>
      </a:accent2>
      <a:accent3>
        <a:srgbClr val="09C9D4"/>
      </a:accent3>
      <a:accent4>
        <a:srgbClr val="19496D"/>
      </a:accent4>
      <a:accent5>
        <a:srgbClr val="358DCF"/>
      </a:accent5>
      <a:accent6>
        <a:srgbClr val="BF9900"/>
      </a:accent6>
      <a:hlink>
        <a:srgbClr val="09C9D4"/>
      </a:hlink>
      <a:folHlink>
        <a:srgbClr val="8B8B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2021-03-11T13:30:38Z</dcterms:created>
  <dc:creator>Javier Von Marees</dc:creator>
</cp:coreProperties>
</file>